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1" r:id="rId6"/>
    <p:sldId id="272" r:id="rId7"/>
    <p:sldId id="260" r:id="rId8"/>
    <p:sldId id="269" r:id="rId9"/>
    <p:sldId id="270" r:id="rId10"/>
    <p:sldId id="273" r:id="rId11"/>
    <p:sldId id="27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55A"/>
    <a:srgbClr val="DC2B28"/>
    <a:srgbClr val="0E345B"/>
    <a:srgbClr val="0066B3"/>
    <a:srgbClr val="56A1B7"/>
    <a:srgbClr val="55B9E9"/>
    <a:srgbClr val="86C3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53" autoAdjust="0"/>
    <p:restoredTop sz="94660"/>
  </p:normalViewPr>
  <p:slideViewPr>
    <p:cSldViewPr snapToGrid="0">
      <p:cViewPr varScale="1">
        <p:scale>
          <a:sx n="126" d="100"/>
          <a:sy n="126" d="100"/>
        </p:scale>
        <p:origin x="162" y="28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315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en-GB" alt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B8A46A0B-AC9D-4245-9A88-73C0D8AB23C7}" type="datetimeFigureOut">
              <a:rPr lang="en-GB" altLang="en-GB" smtClean="0"/>
              <a:t>17/03/2022</a:t>
            </a:fld>
            <a:endParaRPr lang="en-GB" alt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en-GB" alt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839073D7-1520-4D76-B65A-A3D8206CB77E}" type="slidenum">
              <a:rPr lang="en-GB" altLang="en-GB" smtClean="0"/>
              <a:t>‹#›</a:t>
            </a:fld>
            <a:endParaRPr lang="en-GB" altLang="en-GB" dirty="0"/>
          </a:p>
        </p:txBody>
      </p:sp>
    </p:spTree>
    <p:extLst>
      <p:ext uri="{BB962C8B-B14F-4D97-AF65-F5344CB8AC3E}">
        <p14:creationId xmlns:p14="http://schemas.microsoft.com/office/powerpoint/2010/main" val="9928925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en-GB" alt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AA13BA02-912D-4041-B3F2-3C1BF9AC5BF0}" type="datetimeFigureOut">
              <a:rPr lang="en-GB" altLang="en-GB" smtClean="0"/>
              <a:t>17/03/2022</a:t>
            </a:fld>
            <a:endParaRPr lang="en-GB" alt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numCol="1" rtlCol="0" anchor="ctr"/>
          <a:lstStyle/>
          <a:p>
            <a:endParaRPr lang="en-GB" alt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numCol="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alt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en-GB" alt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8FA13968-12D3-48AA-AB2A-BB2809F48B8C}" type="slidenum">
              <a:rPr lang="en-GB" altLang="en-GB" smtClean="0"/>
              <a:t>‹#›</a:t>
            </a:fld>
            <a:endParaRPr lang="en-GB" altLang="en-GB"/>
          </a:p>
        </p:txBody>
      </p:sp>
    </p:spTree>
    <p:extLst>
      <p:ext uri="{BB962C8B-B14F-4D97-AF65-F5344CB8AC3E}">
        <p14:creationId xmlns:p14="http://schemas.microsoft.com/office/powerpoint/2010/main" val="1741223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387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845334"/>
            <a:ext cx="10515600" cy="1890173"/>
          </a:xfrm>
          <a:prstGeom prst="rect">
            <a:avLst/>
          </a:prstGeom>
        </p:spPr>
        <p:txBody>
          <a:bodyPr numCol="1" anchor="ctr"/>
          <a:lstStyle>
            <a:lvl1pPr>
              <a:defRPr sz="44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  <a:endParaRPr lang="en-GB" alt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4209769"/>
            <a:ext cx="10515600" cy="815975"/>
          </a:xfrm>
          <a:prstGeom prst="rect">
            <a:avLst/>
          </a:prstGeom>
        </p:spPr>
        <p:txBody>
          <a:bodyPr numCol="1" anchor="ctr"/>
          <a:lstStyle>
            <a:lvl1pPr>
              <a:defRPr sz="2400">
                <a:solidFill>
                  <a:srgbClr val="0066B3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338649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 Tex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89772"/>
            <a:ext cx="12192000" cy="547845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40317" y="539300"/>
            <a:ext cx="10440000" cy="1201881"/>
          </a:xfrm>
          <a:prstGeom prst="rect">
            <a:avLst/>
          </a:prstGeom>
        </p:spPr>
        <p:txBody>
          <a:bodyPr numCol="1" anchor="ctr"/>
          <a:lstStyle>
            <a:lvl1pPr algn="l">
              <a:defRPr sz="3200">
                <a:solidFill>
                  <a:srgbClr val="17355A"/>
                </a:solidFill>
              </a:defRPr>
            </a:lvl1pPr>
          </a:lstStyle>
          <a:p>
            <a:r>
              <a:rPr lang="en-US" dirty="0"/>
              <a:t>Click to add title</a:t>
            </a:r>
            <a:endParaRPr lang="en-GB" alt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40319" y="1347339"/>
            <a:ext cx="10440000" cy="823912"/>
          </a:xfrm>
          <a:prstGeom prst="rect">
            <a:avLst/>
          </a:prstGeom>
        </p:spPr>
        <p:txBody>
          <a:bodyPr numCol="1" anchor="ctr"/>
          <a:lstStyle>
            <a:lvl1pPr marL="0" indent="0" algn="l">
              <a:buNone/>
              <a:defRPr sz="2400" b="0">
                <a:solidFill>
                  <a:srgbClr val="DC2B2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229306"/>
            <a:ext cx="10440000" cy="3815894"/>
          </a:xfrm>
          <a:prstGeom prst="rect">
            <a:avLst/>
          </a:prstGeom>
        </p:spPr>
        <p:txBody>
          <a:bodyPr numCol="1"/>
          <a:lstStyle>
            <a:lvl1pPr algn="l">
              <a:defRPr sz="2000" b="1">
                <a:solidFill>
                  <a:srgbClr val="17355A"/>
                </a:solidFill>
                <a:latin typeface="Gill Sans MT" panose="020B0502020104020203" pitchFamily="34" charset="0"/>
              </a:defRPr>
            </a:lvl1pPr>
            <a:lvl2pPr algn="l">
              <a:defRPr sz="2000">
                <a:solidFill>
                  <a:srgbClr val="17355A"/>
                </a:solidFill>
                <a:latin typeface="Gill Sans MT" panose="020B0502020104020203" pitchFamily="34" charset="0"/>
              </a:defRPr>
            </a:lvl2pPr>
            <a:lvl3pPr algn="l">
              <a:defRPr sz="1800">
                <a:solidFill>
                  <a:srgbClr val="17355A"/>
                </a:solidFill>
                <a:latin typeface="Gill Sans MT" panose="020B0502020104020203" pitchFamily="34" charset="0"/>
              </a:defRPr>
            </a:lvl3pPr>
            <a:lvl4pPr algn="l">
              <a:defRPr sz="1600">
                <a:solidFill>
                  <a:srgbClr val="17355A"/>
                </a:solidFill>
                <a:latin typeface="Gill Sans MT" panose="020B0502020104020203" pitchFamily="34" charset="0"/>
              </a:defRPr>
            </a:lvl4pPr>
            <a:lvl5pPr algn="l">
              <a:defRPr sz="1400">
                <a:solidFill>
                  <a:srgbClr val="17355A"/>
                </a:solidFill>
                <a:latin typeface="Gill Sans MT" panose="020B05020201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altLang="en-GB" dirty="0"/>
          </a:p>
        </p:txBody>
      </p:sp>
    </p:spTree>
    <p:extLst>
      <p:ext uri="{BB962C8B-B14F-4D97-AF65-F5344CB8AC3E}">
        <p14:creationId xmlns:p14="http://schemas.microsoft.com/office/powerpoint/2010/main" val="1195863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59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 Text Page and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89772"/>
            <a:ext cx="12192000" cy="547845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40317" y="539300"/>
            <a:ext cx="10440000" cy="1201881"/>
          </a:xfrm>
          <a:prstGeom prst="rect">
            <a:avLst/>
          </a:prstGeom>
        </p:spPr>
        <p:txBody>
          <a:bodyPr numCol="1" anchor="ctr"/>
          <a:lstStyle>
            <a:lvl1pPr algn="l">
              <a:defRPr sz="3200">
                <a:solidFill>
                  <a:srgbClr val="17355A"/>
                </a:solidFill>
              </a:defRPr>
            </a:lvl1pPr>
          </a:lstStyle>
          <a:p>
            <a:r>
              <a:rPr lang="en-US" dirty="0"/>
              <a:t>Click to add title</a:t>
            </a:r>
            <a:endParaRPr lang="en-GB" alt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40319" y="1347339"/>
            <a:ext cx="10440000" cy="823912"/>
          </a:xfrm>
          <a:prstGeom prst="rect">
            <a:avLst/>
          </a:prstGeom>
        </p:spPr>
        <p:txBody>
          <a:bodyPr numCol="1" anchor="ctr"/>
          <a:lstStyle>
            <a:lvl1pPr marL="0" indent="0" algn="l">
              <a:buNone/>
              <a:defRPr sz="2400" b="0">
                <a:solidFill>
                  <a:srgbClr val="DC2B2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229306"/>
            <a:ext cx="10440000" cy="3815894"/>
          </a:xfrm>
          <a:prstGeom prst="rect">
            <a:avLst/>
          </a:prstGeom>
        </p:spPr>
        <p:txBody>
          <a:bodyPr numCol="1"/>
          <a:lstStyle>
            <a:lvl1pPr algn="l">
              <a:defRPr sz="2000" b="1">
                <a:solidFill>
                  <a:srgbClr val="17355A"/>
                </a:solidFill>
                <a:latin typeface="Gill Sans MT" panose="020B0502020104020203" pitchFamily="34" charset="0"/>
              </a:defRPr>
            </a:lvl1pPr>
            <a:lvl2pPr algn="l">
              <a:defRPr sz="2000">
                <a:solidFill>
                  <a:srgbClr val="17355A"/>
                </a:solidFill>
                <a:latin typeface="Gill Sans MT" panose="020B0502020104020203" pitchFamily="34" charset="0"/>
              </a:defRPr>
            </a:lvl2pPr>
            <a:lvl3pPr algn="l">
              <a:defRPr sz="1800">
                <a:solidFill>
                  <a:srgbClr val="17355A"/>
                </a:solidFill>
                <a:latin typeface="Gill Sans MT" panose="020B0502020104020203" pitchFamily="34" charset="0"/>
              </a:defRPr>
            </a:lvl3pPr>
            <a:lvl4pPr algn="l">
              <a:defRPr sz="1600">
                <a:solidFill>
                  <a:srgbClr val="17355A"/>
                </a:solidFill>
                <a:latin typeface="Gill Sans MT" panose="020B0502020104020203" pitchFamily="34" charset="0"/>
              </a:defRPr>
            </a:lvl4pPr>
            <a:lvl5pPr algn="l">
              <a:defRPr sz="1400">
                <a:solidFill>
                  <a:srgbClr val="17355A"/>
                </a:solidFill>
                <a:latin typeface="Gill Sans MT" panose="020B05020201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altLang="en-GB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0140000" y="692638"/>
            <a:ext cx="2052000" cy="1782000"/>
          </a:xfrm>
          <a:prstGeom prst="rect">
            <a:avLst/>
          </a:prstGeom>
        </p:spPr>
        <p:txBody>
          <a:bodyPr numCol="1"/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15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10140000" y="2538000"/>
            <a:ext cx="2052000" cy="1782000"/>
          </a:xfrm>
          <a:prstGeom prst="rect">
            <a:avLst/>
          </a:prstGeom>
        </p:spPr>
        <p:txBody>
          <a:bodyPr numCol="1"/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16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10140000" y="4382373"/>
            <a:ext cx="2052000" cy="1782000"/>
          </a:xfrm>
          <a:prstGeom prst="rect">
            <a:avLst/>
          </a:prstGeom>
        </p:spPr>
        <p:txBody>
          <a:bodyPr numCol="1"/>
          <a:lstStyle>
            <a:lvl1pPr>
              <a:defRPr sz="1400"/>
            </a:lvl1pPr>
          </a:lstStyle>
          <a:p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97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 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0" y="692638"/>
            <a:ext cx="12192000" cy="5479200"/>
          </a:xfrm>
          <a:prstGeom prst="rect">
            <a:avLst/>
          </a:prstGeom>
        </p:spPr>
        <p:txBody>
          <a:bodyPr numCol="1"/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40317" y="539300"/>
            <a:ext cx="10440000" cy="1201881"/>
          </a:xfrm>
          <a:prstGeom prst="rect">
            <a:avLst/>
          </a:prstGeom>
        </p:spPr>
        <p:txBody>
          <a:bodyPr numCol="1" anchor="ctr"/>
          <a:lstStyle>
            <a:lvl1pPr algn="l">
              <a:defRPr sz="3200">
                <a:solidFill>
                  <a:srgbClr val="17355A"/>
                </a:solidFill>
              </a:defRPr>
            </a:lvl1pPr>
          </a:lstStyle>
          <a:p>
            <a:r>
              <a:rPr lang="en-US" dirty="0"/>
              <a:t>Click to add title</a:t>
            </a:r>
            <a:endParaRPr lang="en-GB" altLang="en-GB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9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 Half Tex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89772"/>
            <a:ext cx="12192000" cy="547845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12794" y="539300"/>
            <a:ext cx="5220000" cy="1201881"/>
          </a:xfrm>
          <a:prstGeom prst="rect">
            <a:avLst/>
          </a:prstGeom>
        </p:spPr>
        <p:txBody>
          <a:bodyPr numCol="1" anchor="ctr"/>
          <a:lstStyle>
            <a:lvl1pPr algn="l">
              <a:defRPr sz="3200">
                <a:solidFill>
                  <a:srgbClr val="17355A"/>
                </a:solidFill>
              </a:defRPr>
            </a:lvl1pPr>
          </a:lstStyle>
          <a:p>
            <a:r>
              <a:rPr lang="en-US" dirty="0"/>
              <a:t>Click to add title</a:t>
            </a:r>
            <a:endParaRPr lang="en-GB" alt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12797" y="1347339"/>
            <a:ext cx="5220000" cy="823912"/>
          </a:xfrm>
          <a:prstGeom prst="rect">
            <a:avLst/>
          </a:prstGeom>
        </p:spPr>
        <p:txBody>
          <a:bodyPr numCol="1" anchor="ctr"/>
          <a:lstStyle>
            <a:lvl1pPr marL="0" indent="0" algn="l">
              <a:buNone/>
              <a:defRPr sz="2400" b="0">
                <a:solidFill>
                  <a:srgbClr val="DC2B2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2796" y="2229306"/>
            <a:ext cx="5220000" cy="3815894"/>
          </a:xfrm>
          <a:prstGeom prst="rect">
            <a:avLst/>
          </a:prstGeom>
        </p:spPr>
        <p:txBody>
          <a:bodyPr numCol="1"/>
          <a:lstStyle>
            <a:lvl1pPr algn="l">
              <a:defRPr sz="2000" b="1">
                <a:solidFill>
                  <a:srgbClr val="17355A"/>
                </a:solidFill>
                <a:latin typeface="Gill Sans MT" panose="020B0502020104020203" pitchFamily="34" charset="0"/>
              </a:defRPr>
            </a:lvl1pPr>
            <a:lvl2pPr algn="l">
              <a:defRPr sz="2000">
                <a:solidFill>
                  <a:srgbClr val="17355A"/>
                </a:solidFill>
                <a:latin typeface="Gill Sans MT" panose="020B0502020104020203" pitchFamily="34" charset="0"/>
              </a:defRPr>
            </a:lvl2pPr>
            <a:lvl3pPr algn="l">
              <a:defRPr sz="1800">
                <a:solidFill>
                  <a:srgbClr val="17355A"/>
                </a:solidFill>
                <a:latin typeface="Gill Sans MT" panose="020B0502020104020203" pitchFamily="34" charset="0"/>
              </a:defRPr>
            </a:lvl3pPr>
            <a:lvl4pPr algn="l">
              <a:defRPr sz="1600">
                <a:solidFill>
                  <a:srgbClr val="17355A"/>
                </a:solidFill>
                <a:latin typeface="Gill Sans MT" panose="020B0502020104020203" pitchFamily="34" charset="0"/>
              </a:defRPr>
            </a:lvl4pPr>
            <a:lvl5pPr algn="l">
              <a:defRPr sz="1400">
                <a:solidFill>
                  <a:srgbClr val="17355A"/>
                </a:solidFill>
                <a:latin typeface="Gill Sans MT" panose="020B05020201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altLang="en-GB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0" y="691200"/>
            <a:ext cx="5702300" cy="5479200"/>
          </a:xfrm>
          <a:prstGeom prst="rect">
            <a:avLst/>
          </a:prstGeom>
        </p:spPr>
        <p:txBody>
          <a:bodyPr numCol="1"/>
          <a:lstStyle/>
          <a:p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97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Event Specific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88386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845334"/>
            <a:ext cx="10515600" cy="1890173"/>
          </a:xfrm>
          <a:prstGeom prst="rect">
            <a:avLst/>
          </a:prstGeom>
        </p:spPr>
        <p:txBody>
          <a:bodyPr numCol="1" anchor="ctr"/>
          <a:lstStyle>
            <a:lvl1pPr>
              <a:defRPr sz="44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  <a:endParaRPr lang="en-GB" alt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4209769"/>
            <a:ext cx="10515600" cy="815975"/>
          </a:xfrm>
          <a:prstGeom prst="rect">
            <a:avLst/>
          </a:prstGeom>
        </p:spPr>
        <p:txBody>
          <a:bodyPr numCol="1" anchor="ctr"/>
          <a:lstStyle>
            <a:lvl1pPr>
              <a:defRPr sz="2400">
                <a:solidFill>
                  <a:srgbClr val="0066B3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392623" y="6361516"/>
            <a:ext cx="2133600" cy="292388"/>
          </a:xfrm>
          <a:prstGeom prst="rect">
            <a:avLst/>
          </a:prstGeom>
        </p:spPr>
        <p:txBody>
          <a:bodyPr wrap="square" numCol="1" rtlCol="0">
            <a:spAutoFit/>
          </a:bodyPr>
          <a:lstStyle/>
          <a:p>
            <a:pPr algn="l"/>
            <a:fld id="{F9870BAF-1715-C749-B7D1-ECB33B8CF72E}" type="slidenum">
              <a:rPr lang="en-US" sz="1300" smtClean="0">
                <a:solidFill>
                  <a:srgbClr val="17355A"/>
                </a:solidFill>
                <a:latin typeface="Gill Sans MT" charset="0"/>
                <a:ea typeface="Gill Sans MT" charset="0"/>
                <a:cs typeface="Gill Sans MT" charset="0"/>
              </a:rPr>
              <a:pPr algn="l"/>
              <a:t>‹#›</a:t>
            </a:fld>
            <a:endParaRPr lang="en-US" sz="1300" dirty="0">
              <a:solidFill>
                <a:srgbClr val="17355A"/>
              </a:solidFill>
              <a:latin typeface="Gill Sans MT" charset="0"/>
              <a:ea typeface="Gill Sans MT" charset="0"/>
              <a:cs typeface="Gill Sans MT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950309" y="6289505"/>
            <a:ext cx="1868571" cy="36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619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rgbClr val="0E345B"/>
          </a:solidFill>
          <a:latin typeface="Francois One" panose="02000503040000020004" pitchFamily="2" charset="0"/>
          <a:ea typeface="Francois One" panose="02000503040000020004" pitchFamily="2" charset="0"/>
          <a:cs typeface="+mj-cs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rgbClr val="0E345B"/>
          </a:solidFill>
          <a:latin typeface="Francois One" panose="02000503040000020004" pitchFamily="2" charset="0"/>
          <a:ea typeface="Francois One" panose="02000503040000020004" pitchFamily="2" charset="0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rgbClr val="0E345B"/>
          </a:solidFill>
          <a:latin typeface="Francois One" panose="02000503040000020004" pitchFamily="2" charset="0"/>
          <a:ea typeface="Francois One" panose="02000503040000020004" pitchFamily="2" charset="0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rgbClr val="0E345B"/>
          </a:solidFill>
          <a:latin typeface="Francois One" panose="02000503040000020004" pitchFamily="2" charset="0"/>
          <a:ea typeface="Francois One" panose="02000503040000020004" pitchFamily="2" charset="0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rgbClr val="0E345B"/>
          </a:solidFill>
          <a:latin typeface="Francois One" panose="02000503040000020004" pitchFamily="2" charset="0"/>
          <a:ea typeface="Francois One" panose="02000503040000020004" pitchFamily="2" charset="0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rgbClr val="0E345B"/>
          </a:solidFill>
          <a:latin typeface="Francois One" panose="02000503040000020004" pitchFamily="2" charset="0"/>
          <a:ea typeface="Francois One" panose="02000503040000020004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dirty="0"/>
              <a:t>2022 Rules of Racing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 numCol="1"/>
          <a:lstStyle/>
          <a:p>
            <a:r>
              <a:rPr lang="en-US" dirty="0"/>
              <a:t>Differences from the 2021 rules</a:t>
            </a:r>
          </a:p>
        </p:txBody>
      </p:sp>
    </p:spTree>
    <p:extLst>
      <p:ext uri="{BB962C8B-B14F-4D97-AF65-F5344CB8AC3E}">
        <p14:creationId xmlns:p14="http://schemas.microsoft.com/office/powerpoint/2010/main" val="13687736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dirty="0"/>
              <a:t>Appendix 2 - Beach Sprints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 numCol="1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Rules updated with experience from World Rowing and British Championships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Only one style of course (slalom out and straight back in)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Dangerous or out of control rowing can be penalised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Umpire roles updated and reduced (Only 4 qualified umpires required)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12141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dirty="0"/>
              <a:t>Rules of Racing 2023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 numCol="1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Rules of Racing are maintained by the Rules of Racing Panel as directed by the National Competition Committee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Any comments or suggestions, please let the following know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Chair of the National Competition Committee (Phil Clements)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Chair of the Rules of Racing Panel (Christopher Anton)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Consultation on the organisation of the rules will happen this year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Suggestion to split into sections </a:t>
            </a:r>
            <a:r>
              <a:rPr lang="en-GB"/>
              <a:t>by racing type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9679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dirty="0"/>
              <a:t>Introduction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 numCol="1"/>
          <a:lstStyle/>
          <a:p>
            <a:r>
              <a:rPr lang="en-GB" b="0" dirty="0"/>
              <a:t>The main changes are: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Defined Shall, Should, May and removed “Must” throughout the rules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Standardised on “Race Time” throughout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Updated who needs to be informed about Notice of Competition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Simplified the Masters handicap start procedure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Updates to the Start procedure in difficult conditions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Evasive action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Major changes to the offshore and beach sprint rules.</a:t>
            </a:r>
          </a:p>
          <a:p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933752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dirty="0"/>
              <a:t>New &amp; Updated definitions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 numCol="1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1" dirty="0"/>
              <a:t>May</a:t>
            </a:r>
            <a:r>
              <a:rPr lang="en-GB" dirty="0"/>
              <a:t> </a:t>
            </a:r>
            <a:r>
              <a:rPr lang="en-GB" b="0" dirty="0"/>
              <a:t>– is used when alternatives are available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1" dirty="0"/>
              <a:t>Should</a:t>
            </a:r>
            <a:r>
              <a:rPr lang="en-GB" dirty="0"/>
              <a:t> </a:t>
            </a:r>
            <a:r>
              <a:rPr lang="en-GB" b="0" dirty="0"/>
              <a:t>– is used when a provision is equally acceptable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1" dirty="0"/>
              <a:t>Shall</a:t>
            </a:r>
            <a:r>
              <a:rPr lang="en-GB" dirty="0"/>
              <a:t> </a:t>
            </a:r>
            <a:r>
              <a:rPr lang="en-GB" b="0" dirty="0"/>
              <a:t>– is used when a provision is mandatory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b="1" dirty="0">
                <a:effectLst/>
                <a:latin typeface="Gill Sans MT" panose="020B05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Caution – </a:t>
            </a:r>
            <a:r>
              <a:rPr lang="en-GB" sz="1800" b="0" dirty="0">
                <a:effectLst/>
                <a:latin typeface="Gill Sans MT" panose="020B05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verbal advisory that the conduct of a rower or crew is in breach of the rules and may be taken into account when considering an Official Warning for a further breach of the rules. This would be an appropriate measure when the breach does not merit an Official Warning</a:t>
            </a:r>
            <a:r>
              <a:rPr lang="en-GB" sz="18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b="1" dirty="0">
                <a:effectLst/>
                <a:latin typeface="Gill Sans MT" panose="020B05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Race time</a:t>
            </a:r>
            <a:r>
              <a:rPr lang="en-GB" sz="18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GB" sz="1800" b="0" dirty="0">
                <a:effectLst/>
                <a:latin typeface="Gill Sans MT" panose="020B05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time at which a race is scheduled to start.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1911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dirty="0"/>
              <a:t>5-5-1 Notice of Competition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 numCol="1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/>
              <a:t>It is the responsibility of the competition’s organising committee to publicise the competition. </a:t>
            </a:r>
            <a:r>
              <a:rPr lang="en-GB" b="0" dirty="0">
                <a:solidFill>
                  <a:srgbClr val="FF0000"/>
                </a:solidFill>
              </a:rPr>
              <a:t>Any published material shall be shared with the local Regional Umpiring Committee in advance</a:t>
            </a:r>
            <a:r>
              <a:rPr lang="en-GB" b="0" dirty="0"/>
              <a:t> and shall note that the competition will comply with the British Rowing Rules of Racing.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GB" sz="1400" b="0" i="1" dirty="0"/>
              <a:t>It is recommended the published material should also include the following: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GB" sz="1400" b="0" i="1" dirty="0"/>
              <a:t>- 	the place, date and time of the competition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GB" sz="1400" b="0" i="1" dirty="0"/>
              <a:t>- 	the events offered, their classification and the types of boats for each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GB" sz="1400" b="0" i="1" dirty="0"/>
              <a:t>- 	the length and location of the course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GB" sz="1400" b="0" i="1" dirty="0"/>
              <a:t>- 	any special restrictions or conditions, whether or not affecting the classification of competitors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GB" sz="1400" b="0" i="1" dirty="0"/>
              <a:t>- 	the amount of the entry fees and when payable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GB" sz="1400" b="0" i="1" dirty="0"/>
              <a:t>- 	the date and time at which entries close, and the date, time and place of the draw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GB" sz="1400" b="0" i="1" dirty="0"/>
              <a:t>- 	the address for entries and correspondence and telephone number for enquiries.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i="1" dirty="0"/>
              <a:t>This includes announcements on social media!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6351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dirty="0"/>
              <a:t>7-3-4d Masters Handicap Starts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 numCol="1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The procedure during the start has not changed, only the preamble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This brings it inline with the other start procedures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The starter confirms the crews’ age categories, the handicap and start order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</a:rPr>
              <a:t>This is a Masters Handicap race.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</a:rPr>
              <a:t>Crews [..] you are Masters [..] and will start first,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</a:rPr>
              <a:t>crew(s) [..] you are Masters [..] and will start second.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</a:rPr>
              <a:t>Please confirm.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</a:rPr>
              <a:t>The handicap is [x] seconds.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Each crew is required to acknowledge that the information is correct.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564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dirty="0"/>
              <a:t>7-3-4d Masters Handicap Starts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 numCol="1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The starter will still: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use a stopwatch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count down aloud,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raise and drop the red flag for each go.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The procedure is: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FF0000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Roll Call </a:t>
            </a:r>
            <a:r>
              <a:rPr lang="en-GB" sz="1800" i="1" dirty="0">
                <a:solidFill>
                  <a:srgbClr val="FF0000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[Crew A Crew B]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FF0000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Attention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FF0000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FF0000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[x-1] … 1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FF0000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</a:t>
            </a:r>
            <a:endParaRPr lang="en-GB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6674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dirty="0"/>
              <a:t>7-3-4 Starts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 numCol="1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7-3-4i </a:t>
            </a:r>
            <a:r>
              <a:rPr lang="en-GB" i="1" dirty="0"/>
              <a:t>(Start of race)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After a further distinct pause, the Starter </a:t>
            </a:r>
            <a:r>
              <a:rPr lang="en-GB" dirty="0">
                <a:solidFill>
                  <a:srgbClr val="FF0000"/>
                </a:solidFill>
              </a:rPr>
              <a:t>shall give the start signal by saying</a:t>
            </a:r>
            <a:r>
              <a:rPr lang="en-GB" dirty="0"/>
              <a:t>: ‘Go’, simultaneously dropping the red flag smartly to one side.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The pause between the raising of the flag </a:t>
            </a:r>
            <a:r>
              <a:rPr lang="en-GB" dirty="0">
                <a:solidFill>
                  <a:srgbClr val="FF0000"/>
                </a:solidFill>
              </a:rPr>
              <a:t>and the start signal</a:t>
            </a:r>
            <a:r>
              <a:rPr lang="en-GB" dirty="0"/>
              <a:t> shall be variable.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7-3-4k </a:t>
            </a:r>
            <a:r>
              <a:rPr lang="en-GB" i="1" dirty="0"/>
              <a:t>(Poor conditions)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800" dirty="0">
                <a:effectLst/>
                <a:latin typeface="Gill Sans MT" panose="020B05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exceptional circumstances the Starter may omit the full ‘Roll Call’ </a:t>
            </a:r>
            <a:r>
              <a:rPr lang="en-GB" sz="1800" dirty="0">
                <a:solidFill>
                  <a:srgbClr val="FF0000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having previously told the crews </a:t>
            </a:r>
            <a:r>
              <a:rPr lang="en-GB" sz="1800" b="1" dirty="0">
                <a:solidFill>
                  <a:srgbClr val="FF0000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‘Quick Start’</a:t>
            </a:r>
            <a:r>
              <a:rPr lang="en-GB" sz="1800" dirty="0">
                <a:solidFill>
                  <a:srgbClr val="FF0000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replacing the ‘Roll Call’ with ‘</a:t>
            </a:r>
            <a:r>
              <a:rPr lang="en-GB" sz="1800" b="1" dirty="0">
                <a:solidFill>
                  <a:srgbClr val="FF0000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Crews</a:t>
            </a:r>
            <a:r>
              <a:rPr lang="en-GB" sz="1800" dirty="0">
                <a:solidFill>
                  <a:srgbClr val="FF0000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728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dirty="0"/>
              <a:t>7-5-2 Lanes and stations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 numCol="1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A note has been added: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i="1" dirty="0">
                <a:solidFill>
                  <a:srgbClr val="FF0000"/>
                </a:solidFill>
              </a:rPr>
              <a:t>Any crew is free to take evasive action to avoid being fouled without suffering disadvantage.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The rest of the rule has not changed</a:t>
            </a:r>
          </a:p>
          <a:p>
            <a:pPr lvl="1"/>
            <a:r>
              <a:rPr lang="en-GB" dirty="0"/>
              <a:t>Each crew should remain on its proper course throughout the race and it should not:</a:t>
            </a:r>
          </a:p>
          <a:p>
            <a:pPr lvl="1"/>
            <a:r>
              <a:rPr lang="en-GB" dirty="0"/>
              <a:t>- 	encroach on the proper course of other competitors</a:t>
            </a:r>
          </a:p>
          <a:p>
            <a:pPr lvl="1"/>
            <a:r>
              <a:rPr lang="en-GB" dirty="0"/>
              <a:t>- 	‘interfere’ with other crews (see 7-5-5)</a:t>
            </a:r>
          </a:p>
          <a:p>
            <a:pPr lvl="1"/>
            <a:r>
              <a:rPr lang="en-GB" dirty="0"/>
              <a:t>- 	leave the limits of the course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4631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 dirty="0"/>
              <a:t>Appendix F - Offshore Racing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1741181"/>
            <a:ext cx="10440000" cy="4217659"/>
          </a:xfrm>
        </p:spPr>
        <p:txBody>
          <a:bodyPr numCol="1"/>
          <a:lstStyle/>
          <a:p>
            <a:pPr marL="342900" marR="0" indent="-342900" algn="l">
              <a:buFont typeface="Arial" panose="020B0604020202020204" pitchFamily="34" charset="0"/>
              <a:buChar char="•"/>
            </a:pPr>
            <a:r>
              <a:rPr lang="en-GB" sz="1800" i="0" dirty="0">
                <a:solidFill>
                  <a:srgbClr val="0E345B"/>
                </a:solidFill>
                <a:effectLst/>
                <a:latin typeface="Gill Sans MT" panose="020B0502020104020203" pitchFamily="34" charset="0"/>
              </a:rPr>
              <a:t>Lots of changes to simplify the rules and to make the visible finishing order closer to the actual finish order</a:t>
            </a:r>
            <a:endParaRPr lang="en-GB" i="0" dirty="0">
              <a:solidFill>
                <a:srgbClr val="0E345B"/>
              </a:solidFill>
              <a:effectLst/>
              <a:latin typeface="Gill Sans MT" panose="020B0502020104020203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800" dirty="0"/>
              <a:t>4x+ minimum weight reduced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800" dirty="0"/>
              <a:t>Only one member of the crew needs to cross the line for beach finishes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800" dirty="0"/>
              <a:t>Course length is now recommended to be 4-6km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800" dirty="0"/>
              <a:t>Coxes and Crews are no longer able to view the course from a motor launch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800" dirty="0"/>
              <a:t>Competitors are not reminded that shelters may only be suitable at certain times!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800" dirty="0"/>
              <a:t>In floating starts the crews must be in the area 2 minutes (rather than 3 minutes) before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800" dirty="0"/>
              <a:t>The start procedure is the same as flat water racing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800" dirty="0"/>
              <a:t>Now requires the boat handling is to be safe and that the boat handlers are part of the crew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800" dirty="0"/>
              <a:t>Finish of the race updated to allow for an on-water or beach penalty area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800" dirty="0"/>
              <a:t>New umpire role of “Penalty Umpire”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800" dirty="0"/>
              <a:t>Penalties of 360 degree and  720 degree turns added as options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022163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1">
      <a:dk1>
        <a:srgbClr val="000000"/>
      </a:dk1>
      <a:lt1>
        <a:srgbClr val="FFFFFF"/>
      </a:lt1>
      <a:dk2>
        <a:srgbClr val="0E345B"/>
      </a:dk2>
      <a:lt2>
        <a:srgbClr val="D8D8D8"/>
      </a:lt2>
      <a:accent1>
        <a:srgbClr val="0066B3"/>
      </a:accent1>
      <a:accent2>
        <a:srgbClr val="86C3F7"/>
      </a:accent2>
      <a:accent3>
        <a:srgbClr val="A5A5A5"/>
      </a:accent3>
      <a:accent4>
        <a:srgbClr val="DB2B27"/>
      </a:accent4>
      <a:accent5>
        <a:srgbClr val="55B9E9"/>
      </a:accent5>
      <a:accent6>
        <a:srgbClr val="56A1B7"/>
      </a:accent6>
      <a:hlink>
        <a:srgbClr val="0563C1"/>
      </a:hlink>
      <a:folHlink>
        <a:srgbClr val="954F72"/>
      </a:folHlink>
    </a:clrScheme>
    <a:fontScheme name="Custom 2">
      <a:majorFont>
        <a:latin typeface="Francois One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numCol="1"/>
      <a:lstStyle>
        <a:defPPr algn="r">
          <a:defRPr sz="1200" dirty="0" smtClean="0">
            <a:latin typeface="Gill Sans MT" charset="0"/>
            <a:ea typeface="Gill Sans MT" charset="0"/>
            <a:cs typeface="Gill Sans MT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Widescreen Powerpoint Template.potx" id="{C8A4B2E2-143A-4710-AFA3-7FDC53D7C43B}" vid="{2FBF6291-F9D7-4128-9CBB-D3580A7D47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Widescreen Powerpoint Template</Template>
  <TotalTime>324</TotalTime>
  <Words>930</Words>
  <Application>Microsoft Office PowerPoint</Application>
  <PresentationFormat>Widescreen</PresentationFormat>
  <Paragraphs>88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Francois One</vt:lpstr>
      <vt:lpstr>Gill Sans MT</vt:lpstr>
      <vt:lpstr>Custom Design</vt:lpstr>
      <vt:lpstr>2022 Rules of Racing</vt:lpstr>
      <vt:lpstr>Introduction</vt:lpstr>
      <vt:lpstr>New &amp; Updated definitions</vt:lpstr>
      <vt:lpstr>5-5-1 Notice of Competition</vt:lpstr>
      <vt:lpstr>7-3-4d Masters Handicap Starts</vt:lpstr>
      <vt:lpstr>7-3-4d Masters Handicap Starts</vt:lpstr>
      <vt:lpstr>7-3-4 Starts</vt:lpstr>
      <vt:lpstr>7-5-2 Lanes and stations</vt:lpstr>
      <vt:lpstr>Appendix F - Offshore Racing</vt:lpstr>
      <vt:lpstr>Appendix 2 - Beach Sprints</vt:lpstr>
      <vt:lpstr>Rules of Racing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Phillip Clements</cp:lastModifiedBy>
  <cp:revision>46</cp:revision>
  <cp:lastPrinted>2018-06-27T12:46:07Z</cp:lastPrinted>
  <dcterms:created xsi:type="dcterms:W3CDTF">2018-06-25T15:53:47Z</dcterms:created>
  <dcterms:modified xsi:type="dcterms:W3CDTF">2022-03-17T11:15:20Z</dcterms:modified>
</cp:coreProperties>
</file>